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notesMaster" Target="notesMasters/notesMaster1.xml"/><Relationship Id="rId19" Type="http://schemas.openxmlformats.org/officeDocument/2006/relationships/font" Target="fonts/Raleway-boldItalic.fntdata"/><Relationship Id="rId6" Type="http://schemas.openxmlformats.org/officeDocument/2006/relationships/slide" Target="slides/slide1.xml"/><Relationship Id="rId18"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5069977281_1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5069977281_1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069977281_1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069977281_1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5069977281_1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5069977281_1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5069977281_1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5069977281_1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5069977281_1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5069977281_1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5069977281_1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5069977281_1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5069977281_1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5069977281_1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0"/>
          </a:xfrm>
          <a:prstGeom prst="rect">
            <a:avLst/>
          </a:prstGeom>
          <a:noFill/>
          <a:ln>
            <a:noFill/>
          </a:ln>
        </p:spPr>
      </p:pic>
      <p:pic>
        <p:nvPicPr>
          <p:cNvPr id="11" name="Google Shape;11;p2"/>
          <p:cNvPicPr preferRelativeResize="0"/>
          <p:nvPr/>
        </p:nvPicPr>
        <p:blipFill>
          <a:blip r:embed="rId3">
            <a:alphaModFix/>
          </a:blip>
          <a:stretch>
            <a:fillRect/>
          </a:stretch>
        </p:blipFill>
        <p:spPr>
          <a:xfrm>
            <a:off x="548650" y="791075"/>
            <a:ext cx="454450" cy="463425"/>
          </a:xfrm>
          <a:prstGeom prst="rect">
            <a:avLst/>
          </a:prstGeom>
          <a:noFill/>
          <a:ln>
            <a:noFill/>
          </a:ln>
        </p:spPr>
      </p:pic>
      <p:sp>
        <p:nvSpPr>
          <p:cNvPr id="12" name="Google Shape;12;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3" name="Google Shape;13;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4" name="Google Shape;14;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6" name="Google Shape;16;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17" name="Google Shape;17;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pic>
        <p:nvPicPr>
          <p:cNvPr id="18" name="Google Shape;18;p2"/>
          <p:cNvPicPr preferRelativeResize="0"/>
          <p:nvPr/>
        </p:nvPicPr>
        <p:blipFill>
          <a:blip r:embed="rId4">
            <a:alphaModFix/>
          </a:blip>
          <a:stretch>
            <a:fillRect/>
          </a:stretch>
        </p:blipFill>
        <p:spPr>
          <a:xfrm>
            <a:off x="463413" y="537975"/>
            <a:ext cx="624925" cy="3439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7" name="Shape 67"/>
        <p:cNvGrpSpPr/>
        <p:nvPr/>
      </p:nvGrpSpPr>
      <p:grpSpPr>
        <a:xfrm>
          <a:off x="0" y="0"/>
          <a:ext cx="0" cy="0"/>
          <a:chOff x="0" y="0"/>
          <a:chExt cx="0" cy="0"/>
        </a:xfrm>
      </p:grpSpPr>
      <p:grpSp>
        <p:nvGrpSpPr>
          <p:cNvPr id="68" name="Google Shape;68;p11"/>
          <p:cNvGrpSpPr/>
          <p:nvPr/>
        </p:nvGrpSpPr>
        <p:grpSpPr>
          <a:xfrm>
            <a:off x="830392" y="4169130"/>
            <a:ext cx="745763" cy="45826"/>
            <a:chOff x="4580561" y="2589004"/>
            <a:chExt cx="1064464" cy="25200"/>
          </a:xfrm>
        </p:grpSpPr>
        <p:sp>
          <p:nvSpPr>
            <p:cNvPr id="69" name="Google Shape;6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2" name="Google Shape;7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6" name="Google Shape;7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7" name="Google Shape;7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79" name="Google Shape;79;p12"/>
          <p:cNvGrpSpPr/>
          <p:nvPr/>
        </p:nvGrpSpPr>
        <p:grpSpPr>
          <a:xfrm>
            <a:off x="830392" y="1191256"/>
            <a:ext cx="745763" cy="45826"/>
            <a:chOff x="4580561" y="2589004"/>
            <a:chExt cx="1064464" cy="25200"/>
          </a:xfrm>
        </p:grpSpPr>
        <p:sp>
          <p:nvSpPr>
            <p:cNvPr id="80" name="Google Shape;80;p12"/>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85" name="Shape 85"/>
        <p:cNvGrpSpPr/>
        <p:nvPr/>
      </p:nvGrpSpPr>
      <p:grpSpPr>
        <a:xfrm>
          <a:off x="0" y="0"/>
          <a:ext cx="0" cy="0"/>
          <a:chOff x="0" y="0"/>
          <a:chExt cx="0" cy="0"/>
        </a:xfrm>
      </p:grpSpPr>
      <p:grpSp>
        <p:nvGrpSpPr>
          <p:cNvPr id="86" name="Google Shape;86;p14"/>
          <p:cNvGrpSpPr/>
          <p:nvPr/>
        </p:nvGrpSpPr>
        <p:grpSpPr>
          <a:xfrm>
            <a:off x="830392" y="4169130"/>
            <a:ext cx="745763" cy="45826"/>
            <a:chOff x="4580561" y="2589004"/>
            <a:chExt cx="1064464" cy="25200"/>
          </a:xfrm>
        </p:grpSpPr>
        <p:sp>
          <p:nvSpPr>
            <p:cNvPr id="87" name="Google Shape;87;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90" name="Google Shape;90;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91" name="Google Shape;9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94" name="Shape 94"/>
        <p:cNvGrpSpPr/>
        <p:nvPr/>
      </p:nvGrpSpPr>
      <p:grpSpPr>
        <a:xfrm>
          <a:off x="0" y="0"/>
          <a:ext cx="0" cy="0"/>
          <a:chOff x="0" y="0"/>
          <a:chExt cx="0" cy="0"/>
        </a:xfrm>
      </p:grpSpPr>
      <p:sp>
        <p:nvSpPr>
          <p:cNvPr id="95" name="Google Shape;9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96" name="Google Shape;9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7" name="Google Shape;9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98" name="Google Shape;9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99" name="Google Shape;9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00" name="Shape 100"/>
        <p:cNvGrpSpPr/>
        <p:nvPr/>
      </p:nvGrpSpPr>
      <p:grpSpPr>
        <a:xfrm>
          <a:off x="0" y="0"/>
          <a:ext cx="0" cy="0"/>
          <a:chOff x="0" y="0"/>
          <a:chExt cx="0" cy="0"/>
        </a:xfrm>
      </p:grpSpPr>
      <p:sp>
        <p:nvSpPr>
          <p:cNvPr id="101" name="Google Shape;10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02" name="Google Shape;10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grpSp>
        <p:nvGrpSpPr>
          <p:cNvPr id="103" name="Google Shape;103;p17"/>
          <p:cNvGrpSpPr/>
          <p:nvPr/>
        </p:nvGrpSpPr>
        <p:grpSpPr>
          <a:xfrm>
            <a:off x="830392" y="657856"/>
            <a:ext cx="745763" cy="45826"/>
            <a:chOff x="4580561" y="2589004"/>
            <a:chExt cx="1064464" cy="25200"/>
          </a:xfrm>
        </p:grpSpPr>
        <p:sp>
          <p:nvSpPr>
            <p:cNvPr id="104" name="Google Shape;104;p17"/>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rgbClr val="000000"/>
        </a:solidFill>
      </p:bgPr>
    </p:bg>
    <p:spTree>
      <p:nvGrpSpPr>
        <p:cNvPr id="19" name="Shape 19"/>
        <p:cNvGrpSpPr/>
        <p:nvPr/>
      </p:nvGrpSpPr>
      <p:grpSpPr>
        <a:xfrm>
          <a:off x="0" y="0"/>
          <a:ext cx="0" cy="0"/>
          <a:chOff x="0" y="0"/>
          <a:chExt cx="0" cy="0"/>
        </a:xfrm>
      </p:grpSpPr>
      <p:sp>
        <p:nvSpPr>
          <p:cNvPr id="20" name="Google Shape;20;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1" name="Google Shape;21;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grpSp>
        <p:nvGrpSpPr>
          <p:cNvPr id="23" name="Google Shape;23;p4"/>
          <p:cNvGrpSpPr/>
          <p:nvPr/>
        </p:nvGrpSpPr>
        <p:grpSpPr>
          <a:xfrm>
            <a:off x="830392" y="657856"/>
            <a:ext cx="745763" cy="45826"/>
            <a:chOff x="4580561" y="2589004"/>
            <a:chExt cx="1064464" cy="25200"/>
          </a:xfrm>
        </p:grpSpPr>
        <p:sp>
          <p:nvSpPr>
            <p:cNvPr id="24" name="Google Shape;2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0" name="Google Shape;3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1" name="Google Shape;3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grpSp>
        <p:nvGrpSpPr>
          <p:cNvPr id="33" name="Google Shape;33;p5"/>
          <p:cNvGrpSpPr/>
          <p:nvPr/>
        </p:nvGrpSpPr>
        <p:grpSpPr>
          <a:xfrm>
            <a:off x="830392" y="6578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39" name="Shape 39"/>
        <p:cNvGrpSpPr/>
        <p:nvPr/>
      </p:nvGrpSpPr>
      <p:grpSpPr>
        <a:xfrm>
          <a:off x="0" y="0"/>
          <a:ext cx="0" cy="0"/>
          <a:chOff x="0" y="0"/>
          <a:chExt cx="0" cy="0"/>
        </a:xfrm>
      </p:grpSpPr>
      <p:sp>
        <p:nvSpPr>
          <p:cNvPr id="40" name="Google Shape;40;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41" name="Google Shape;4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2" name="Shape 42"/>
        <p:cNvGrpSpPr/>
        <p:nvPr/>
      </p:nvGrpSpPr>
      <p:grpSpPr>
        <a:xfrm>
          <a:off x="0" y="0"/>
          <a:ext cx="0" cy="0"/>
          <a:chOff x="0" y="0"/>
          <a:chExt cx="0" cy="0"/>
        </a:xfrm>
      </p:grpSpPr>
      <p:pic>
        <p:nvPicPr>
          <p:cNvPr descr="shutterstock_31891705.jpg" id="43" name="Google Shape;4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44" name="Google Shape;4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45" name="Google Shape;45;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8" name="Google Shape;4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1" name="Google Shape;51;p8"/>
          <p:cNvGrpSpPr/>
          <p:nvPr/>
        </p:nvGrpSpPr>
        <p:grpSpPr>
          <a:xfrm>
            <a:off x="830392" y="657856"/>
            <a:ext cx="745763" cy="45826"/>
            <a:chOff x="4580561" y="2589004"/>
            <a:chExt cx="1064464" cy="25200"/>
          </a:xfrm>
        </p:grpSpPr>
        <p:sp>
          <p:nvSpPr>
            <p:cNvPr id="52" name="Google Shape;52;p8"/>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6" name="Google Shape;56;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7" name="Google Shape;57;p9"/>
          <p:cNvGrpSpPr/>
          <p:nvPr/>
        </p:nvGrpSpPr>
        <p:grpSpPr>
          <a:xfrm>
            <a:off x="830392" y="657856"/>
            <a:ext cx="745763" cy="45826"/>
            <a:chOff x="4580561" y="2589004"/>
            <a:chExt cx="1064464" cy="25200"/>
          </a:xfrm>
        </p:grpSpPr>
        <p:sp>
          <p:nvSpPr>
            <p:cNvPr id="58" name="Google Shape;58;p9"/>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2" name="Google Shape;62;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64" name="Google Shape;64;p10"/>
          <p:cNvGrpSpPr/>
          <p:nvPr/>
        </p:nvGrpSpPr>
        <p:grpSpPr>
          <a:xfrm>
            <a:off x="830392" y="657856"/>
            <a:ext cx="745763" cy="45826"/>
            <a:chOff x="4580561" y="2589004"/>
            <a:chExt cx="1064464" cy="25200"/>
          </a:xfrm>
        </p:grpSpPr>
        <p:sp>
          <p:nvSpPr>
            <p:cNvPr id="65" name="Google Shape;65;p10"/>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7.png"/><Relationship Id="rId6"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hyperlink" Target="https://www.youtube.com/watch?v=ogOEEKWxevo&amp;t=1005s&amp;ab_channel=ElixirCon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ctrTitle"/>
          </p:nvPr>
        </p:nvSpPr>
        <p:spPr>
          <a:xfrm>
            <a:off x="729450" y="1322450"/>
            <a:ext cx="8268300" cy="166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4400">
                <a:solidFill>
                  <a:schemeClr val="lt1"/>
                </a:solidFill>
              </a:rPr>
              <a:t>Chapter 12: </a:t>
            </a:r>
            <a:endParaRPr sz="4400">
              <a:solidFill>
                <a:schemeClr val="lt1"/>
              </a:solidFill>
            </a:endParaRPr>
          </a:p>
          <a:p>
            <a:pPr indent="0" lvl="0" marL="0" rtl="0" algn="l">
              <a:lnSpc>
                <a:spcPct val="115000"/>
              </a:lnSpc>
              <a:spcBef>
                <a:spcPts val="2400"/>
              </a:spcBef>
              <a:spcAft>
                <a:spcPts val="1000"/>
              </a:spcAft>
              <a:buNone/>
            </a:pPr>
            <a:r>
              <a:rPr lang="en-GB" sz="3400">
                <a:solidFill>
                  <a:schemeClr val="lt1"/>
                </a:solidFill>
              </a:rPr>
              <a:t>Filecoin Retrieval Market</a:t>
            </a:r>
            <a:endParaRPr sz="4400">
              <a:solidFill>
                <a:schemeClr val="lt1"/>
              </a:solidFill>
            </a:endParaRPr>
          </a:p>
        </p:txBody>
      </p:sp>
      <p:sp>
        <p:nvSpPr>
          <p:cNvPr id="111" name="Google Shape;111;p18"/>
          <p:cNvSpPr txBox="1"/>
          <p:nvPr>
            <p:ph idx="1" type="subTitle"/>
          </p:nvPr>
        </p:nvSpPr>
        <p:spPr>
          <a:xfrm>
            <a:off x="729450" y="3454050"/>
            <a:ext cx="4570200" cy="84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lt2"/>
                </a:solidFill>
              </a:rPr>
              <a:t>Content</a:t>
            </a:r>
            <a:r>
              <a:rPr lang="en-GB" sz="1800">
                <a:solidFill>
                  <a:schemeClr val="lt2"/>
                </a:solidFill>
              </a:rPr>
              <a:t> created by Brown Zhang</a:t>
            </a:r>
            <a:endParaRPr sz="1800">
              <a:solidFill>
                <a:schemeClr val="lt2"/>
              </a:solidFill>
            </a:endParaRPr>
          </a:p>
          <a:p>
            <a:pPr indent="0" lvl="0" marL="0" rtl="0" algn="l">
              <a:lnSpc>
                <a:spcPct val="115000"/>
              </a:lnSpc>
              <a:spcBef>
                <a:spcPts val="0"/>
              </a:spcBef>
              <a:spcAft>
                <a:spcPts val="0"/>
              </a:spcAft>
              <a:buNone/>
            </a:pPr>
            <a:r>
              <a:rPr lang="en-GB" sz="1800">
                <a:solidFill>
                  <a:schemeClr val="lt2"/>
                </a:solidFill>
              </a:rPr>
              <a:t>Researcher @ </a:t>
            </a:r>
            <a:r>
              <a:rPr lang="en-GB" sz="1800">
                <a:solidFill>
                  <a:schemeClr val="lt2"/>
                </a:solidFill>
              </a:rPr>
              <a:t>KEN Labs</a:t>
            </a:r>
            <a:endParaRPr sz="1800">
              <a:solidFill>
                <a:schemeClr val="lt2"/>
              </a:solidFill>
            </a:endParaRPr>
          </a:p>
        </p:txBody>
      </p:sp>
      <p:sp>
        <p:nvSpPr>
          <p:cNvPr id="112" name="Google Shape;112;p18"/>
          <p:cNvSpPr txBox="1"/>
          <p:nvPr/>
        </p:nvSpPr>
        <p:spPr>
          <a:xfrm>
            <a:off x="1030400" y="726325"/>
            <a:ext cx="3260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rPr>
              <a:t>Beginners Guide to Filecoin</a:t>
            </a:r>
            <a:endParaRPr sz="1800">
              <a:solidFill>
                <a:schemeClr val="lt1"/>
              </a:solidFill>
            </a:endParaRPr>
          </a:p>
        </p:txBody>
      </p:sp>
      <p:pic>
        <p:nvPicPr>
          <p:cNvPr id="113" name="Google Shape;113;p18"/>
          <p:cNvPicPr preferRelativeResize="0"/>
          <p:nvPr/>
        </p:nvPicPr>
        <p:blipFill>
          <a:blip r:embed="rId3">
            <a:alphaModFix/>
          </a:blip>
          <a:stretch>
            <a:fillRect/>
          </a:stretch>
        </p:blipFill>
        <p:spPr>
          <a:xfrm>
            <a:off x="6423850" y="646813"/>
            <a:ext cx="531993" cy="541200"/>
          </a:xfrm>
          <a:prstGeom prst="rect">
            <a:avLst/>
          </a:prstGeom>
          <a:noFill/>
          <a:ln>
            <a:noFill/>
          </a:ln>
        </p:spPr>
      </p:pic>
      <p:pic>
        <p:nvPicPr>
          <p:cNvPr id="114" name="Google Shape;114;p18"/>
          <p:cNvPicPr preferRelativeResize="0"/>
          <p:nvPr/>
        </p:nvPicPr>
        <p:blipFill>
          <a:blip r:embed="rId4">
            <a:alphaModFix/>
          </a:blip>
          <a:stretch>
            <a:fillRect/>
          </a:stretch>
        </p:blipFill>
        <p:spPr>
          <a:xfrm>
            <a:off x="7068350" y="668050"/>
            <a:ext cx="500500" cy="498725"/>
          </a:xfrm>
          <a:prstGeom prst="rect">
            <a:avLst/>
          </a:prstGeom>
          <a:noFill/>
          <a:ln>
            <a:noFill/>
          </a:ln>
        </p:spPr>
      </p:pic>
      <p:pic>
        <p:nvPicPr>
          <p:cNvPr id="115" name="Google Shape;115;p18"/>
          <p:cNvPicPr preferRelativeResize="0"/>
          <p:nvPr/>
        </p:nvPicPr>
        <p:blipFill>
          <a:blip r:embed="rId5">
            <a:alphaModFix/>
          </a:blip>
          <a:stretch>
            <a:fillRect/>
          </a:stretch>
        </p:blipFill>
        <p:spPr>
          <a:xfrm>
            <a:off x="7681350" y="667175"/>
            <a:ext cx="500500" cy="500500"/>
          </a:xfrm>
          <a:prstGeom prst="rect">
            <a:avLst/>
          </a:prstGeom>
          <a:noFill/>
          <a:ln>
            <a:noFill/>
          </a:ln>
        </p:spPr>
      </p:pic>
      <p:pic>
        <p:nvPicPr>
          <p:cNvPr id="116" name="Google Shape;116;p18"/>
          <p:cNvPicPr preferRelativeResize="0"/>
          <p:nvPr/>
        </p:nvPicPr>
        <p:blipFill>
          <a:blip r:embed="rId6">
            <a:alphaModFix/>
          </a:blip>
          <a:stretch>
            <a:fillRect/>
          </a:stretch>
        </p:blipFill>
        <p:spPr>
          <a:xfrm>
            <a:off x="8294350" y="610600"/>
            <a:ext cx="576125" cy="577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7"/>
          <p:cNvSpPr txBox="1"/>
          <p:nvPr>
            <p:ph type="ctrTitle"/>
          </p:nvPr>
        </p:nvSpPr>
        <p:spPr>
          <a:xfrm>
            <a:off x="727950" y="2253700"/>
            <a:ext cx="7688100" cy="10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100">
                <a:solidFill>
                  <a:schemeClr val="lt1"/>
                </a:solidFill>
              </a:rPr>
              <a:t>Feedback is welcomed.</a:t>
            </a:r>
            <a:endParaRPr sz="3100">
              <a:solidFill>
                <a:schemeClr val="lt1"/>
              </a:solidFill>
            </a:endParaRPr>
          </a:p>
          <a:p>
            <a:pPr indent="0" lvl="0" marL="0" rtl="0" algn="ctr">
              <a:spcBef>
                <a:spcPts val="0"/>
              </a:spcBef>
              <a:spcAft>
                <a:spcPts val="0"/>
              </a:spcAft>
              <a:buNone/>
            </a:pPr>
            <a:r>
              <a:rPr lang="en-GB" sz="1100">
                <a:solidFill>
                  <a:schemeClr val="lt1"/>
                </a:solidFill>
              </a:rPr>
              <a:t>https://github.com/kenlabs/Beginners-Guide-to-Filecoin</a:t>
            </a:r>
            <a:endParaRPr sz="1100">
              <a:solidFill>
                <a:schemeClr val="lt1"/>
              </a:solidFill>
            </a:endParaRPr>
          </a:p>
        </p:txBody>
      </p:sp>
      <p:pic>
        <p:nvPicPr>
          <p:cNvPr id="174" name="Google Shape;174;p27"/>
          <p:cNvPicPr preferRelativeResize="0"/>
          <p:nvPr/>
        </p:nvPicPr>
        <p:blipFill>
          <a:blip r:embed="rId3">
            <a:alphaModFix/>
          </a:blip>
          <a:stretch>
            <a:fillRect/>
          </a:stretch>
        </p:blipFill>
        <p:spPr>
          <a:xfrm>
            <a:off x="4070360" y="1550680"/>
            <a:ext cx="689393" cy="703020"/>
          </a:xfrm>
          <a:prstGeom prst="rect">
            <a:avLst/>
          </a:prstGeom>
          <a:noFill/>
          <a:ln>
            <a:noFill/>
          </a:ln>
        </p:spPr>
      </p:pic>
      <p:pic>
        <p:nvPicPr>
          <p:cNvPr id="175" name="Google Shape;175;p27"/>
          <p:cNvPicPr preferRelativeResize="0"/>
          <p:nvPr/>
        </p:nvPicPr>
        <p:blipFill>
          <a:blip r:embed="rId4">
            <a:alphaModFix/>
          </a:blip>
          <a:stretch>
            <a:fillRect/>
          </a:stretch>
        </p:blipFill>
        <p:spPr>
          <a:xfrm>
            <a:off x="3941056" y="1166725"/>
            <a:ext cx="948000" cy="5218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Background</a:t>
            </a:r>
            <a:endParaRPr b="1" sz="2600">
              <a:solidFill>
                <a:srgbClr val="1A1A1A"/>
              </a:solidFill>
              <a:latin typeface="Raleway"/>
              <a:ea typeface="Raleway"/>
              <a:cs typeface="Raleway"/>
              <a:sym typeface="Raleway"/>
            </a:endParaRPr>
          </a:p>
          <a:p>
            <a:pPr indent="0" lvl="0" marL="0" rtl="0" algn="l">
              <a:spcBef>
                <a:spcPts val="0"/>
              </a:spcBef>
              <a:spcAft>
                <a:spcPts val="0"/>
              </a:spcAft>
              <a:buNone/>
            </a:pPr>
            <a:r>
              <a:t/>
            </a:r>
            <a:endParaRPr b="1" sz="2600">
              <a:solidFill>
                <a:srgbClr val="1A1A1A"/>
              </a:solidFill>
              <a:latin typeface="Raleway"/>
              <a:ea typeface="Raleway"/>
              <a:cs typeface="Raleway"/>
              <a:sym typeface="Raleway"/>
            </a:endParaRPr>
          </a:p>
        </p:txBody>
      </p:sp>
      <p:sp>
        <p:nvSpPr>
          <p:cNvPr id="122" name="Google Shape;122;p19"/>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2A2A2A"/>
                </a:solidFill>
              </a:rPr>
              <a:t>First, a brief background on the </a:t>
            </a:r>
            <a:r>
              <a:rPr b="1" lang="en-GB" sz="1100">
                <a:solidFill>
                  <a:srgbClr val="2A2A2A"/>
                </a:solidFill>
              </a:rPr>
              <a:t>Internet</a:t>
            </a:r>
            <a:r>
              <a:rPr lang="en-GB" sz="1100">
                <a:solidFill>
                  <a:srgbClr val="2A2A2A"/>
                </a:solidFill>
              </a:rPr>
              <a:t> and the </a:t>
            </a:r>
            <a:r>
              <a:rPr b="1" lang="en-GB" sz="1100">
                <a:solidFill>
                  <a:srgbClr val="2A2A2A"/>
                </a:solidFill>
              </a:rPr>
              <a:t>digital data</a:t>
            </a:r>
            <a:r>
              <a:rPr lang="en-GB" sz="1100">
                <a:solidFill>
                  <a:srgbClr val="2A2A2A"/>
                </a:solidFill>
              </a:rPr>
              <a:t> explosion explains that as data volumes grow, so does the need for reliable and efficient data </a:t>
            </a:r>
            <a:r>
              <a:rPr b="1" lang="en-GB" sz="1100">
                <a:solidFill>
                  <a:srgbClr val="2A2A2A"/>
                </a:solidFill>
              </a:rPr>
              <a:t>retrieval</a:t>
            </a:r>
            <a:r>
              <a:rPr lang="en-GB" sz="1100">
                <a:solidFill>
                  <a:srgbClr val="2A2A2A"/>
                </a:solidFill>
              </a:rPr>
              <a:t> solutions.</a:t>
            </a:r>
            <a:endParaRPr sz="1100">
              <a:solidFill>
                <a:srgbClr val="595959"/>
              </a:solidFill>
              <a:latin typeface="Lato"/>
              <a:ea typeface="Lato"/>
              <a:cs typeface="Lato"/>
              <a:sym typeface="Lato"/>
            </a:endParaRPr>
          </a:p>
        </p:txBody>
      </p:sp>
      <p:pic>
        <p:nvPicPr>
          <p:cNvPr id="123" name="Google Shape;123;p19"/>
          <p:cNvPicPr preferRelativeResize="0"/>
          <p:nvPr/>
        </p:nvPicPr>
        <p:blipFill>
          <a:blip r:embed="rId3">
            <a:alphaModFix/>
          </a:blip>
          <a:stretch>
            <a:fillRect/>
          </a:stretch>
        </p:blipFill>
        <p:spPr>
          <a:xfrm>
            <a:off x="4745850" y="1443075"/>
            <a:ext cx="4398150" cy="2470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Review Filecoin Storage Market</a:t>
            </a:r>
            <a:endParaRPr b="1" sz="2600">
              <a:solidFill>
                <a:srgbClr val="1A1A1A"/>
              </a:solidFill>
              <a:latin typeface="Raleway"/>
              <a:ea typeface="Raleway"/>
              <a:cs typeface="Raleway"/>
              <a:sym typeface="Raleway"/>
            </a:endParaRPr>
          </a:p>
        </p:txBody>
      </p:sp>
      <p:sp>
        <p:nvSpPr>
          <p:cNvPr id="129" name="Google Shape;129;p20"/>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595959"/>
              </a:buClr>
              <a:buSzPts val="1300"/>
              <a:buFont typeface="Lato"/>
              <a:buChar char="●"/>
            </a:pPr>
            <a:r>
              <a:rPr lang="en-GB" sz="1300">
                <a:solidFill>
                  <a:srgbClr val="2A2A2A"/>
                </a:solidFill>
              </a:rPr>
              <a:t>Data on Filecoin</a:t>
            </a:r>
            <a:endParaRPr sz="1300">
              <a:solidFill>
                <a:srgbClr val="2A2A2A"/>
              </a:solidFill>
            </a:endParaRPr>
          </a:p>
          <a:p>
            <a:pPr indent="-311150" lvl="0" marL="457200" rtl="0" algn="l">
              <a:lnSpc>
                <a:spcPct val="150000"/>
              </a:lnSpc>
              <a:spcBef>
                <a:spcPts val="0"/>
              </a:spcBef>
              <a:spcAft>
                <a:spcPts val="0"/>
              </a:spcAft>
              <a:buClr>
                <a:srgbClr val="2A2A2A"/>
              </a:buClr>
              <a:buSzPts val="1300"/>
              <a:buFont typeface="Arial"/>
              <a:buChar char="●"/>
            </a:pPr>
            <a:r>
              <a:rPr lang="en-GB" sz="1300">
                <a:solidFill>
                  <a:srgbClr val="2A2A2A"/>
                </a:solidFill>
              </a:rPr>
              <a:t>The Storage Deal Flow</a:t>
            </a:r>
            <a:endParaRPr sz="1300">
              <a:solidFill>
                <a:srgbClr val="2A2A2A"/>
              </a:solidFill>
            </a:endParaRPr>
          </a:p>
          <a:p>
            <a:pPr indent="-311150" lvl="0" marL="457200" rtl="0" algn="l">
              <a:lnSpc>
                <a:spcPct val="150000"/>
              </a:lnSpc>
              <a:spcBef>
                <a:spcPts val="0"/>
              </a:spcBef>
              <a:spcAft>
                <a:spcPts val="0"/>
              </a:spcAft>
              <a:buClr>
                <a:srgbClr val="2A2A2A"/>
              </a:buClr>
              <a:buSzPts val="1300"/>
              <a:buFont typeface="Arial"/>
              <a:buChar char="●"/>
            </a:pPr>
            <a:r>
              <a:rPr lang="en-GB" sz="1300">
                <a:highlight>
                  <a:srgbClr val="FFFFFF"/>
                </a:highlight>
              </a:rPr>
              <a:t>The Storage Mining subsystem</a:t>
            </a:r>
            <a:endParaRPr sz="1300">
              <a:highlight>
                <a:srgbClr val="FFFFFF"/>
              </a:highlight>
            </a:endParaRPr>
          </a:p>
          <a:p>
            <a:pPr indent="-311150" lvl="0" marL="457200" rtl="0" algn="l">
              <a:lnSpc>
                <a:spcPct val="150000"/>
              </a:lnSpc>
              <a:spcBef>
                <a:spcPts val="0"/>
              </a:spcBef>
              <a:spcAft>
                <a:spcPts val="0"/>
              </a:spcAft>
              <a:buClr>
                <a:srgbClr val="2A2A2A"/>
              </a:buClr>
              <a:buSzPts val="1300"/>
              <a:buFont typeface="Arial"/>
              <a:buChar char="●"/>
            </a:pPr>
            <a:r>
              <a:rPr lang="en-GB" sz="1300">
                <a:highlight>
                  <a:srgbClr val="FFFFFF"/>
                </a:highlight>
              </a:rPr>
              <a:t>Storage miner and client considerations</a:t>
            </a:r>
            <a:endParaRPr sz="1300">
              <a:highlight>
                <a:srgbClr val="FFFFFF"/>
              </a:highlight>
            </a:endParaRPr>
          </a:p>
          <a:p>
            <a:pPr indent="-311150" lvl="0" marL="457200" rtl="0" algn="l">
              <a:lnSpc>
                <a:spcPct val="150000"/>
              </a:lnSpc>
              <a:spcBef>
                <a:spcPts val="0"/>
              </a:spcBef>
              <a:spcAft>
                <a:spcPts val="0"/>
              </a:spcAft>
              <a:buClr>
                <a:srgbClr val="000000"/>
              </a:buClr>
              <a:buSzPts val="1300"/>
              <a:buFont typeface="Arial"/>
              <a:buChar char="●"/>
            </a:pPr>
            <a:r>
              <a:rPr lang="en-GB" sz="1300">
                <a:highlight>
                  <a:srgbClr val="FFFFFF"/>
                </a:highlight>
              </a:rPr>
              <a:t>Proof-of-Spacetime</a:t>
            </a:r>
            <a:endParaRPr sz="1300">
              <a:highlight>
                <a:srgbClr val="FFFFFF"/>
              </a:highlight>
            </a:endParaRPr>
          </a:p>
          <a:p>
            <a:pPr indent="-311150" lvl="1" marL="914400" rtl="0" algn="l">
              <a:lnSpc>
                <a:spcPct val="150000"/>
              </a:lnSpc>
              <a:spcBef>
                <a:spcPts val="0"/>
              </a:spcBef>
              <a:spcAft>
                <a:spcPts val="0"/>
              </a:spcAft>
              <a:buClr>
                <a:srgbClr val="000000"/>
              </a:buClr>
              <a:buSzPts val="1300"/>
              <a:buFont typeface="Arial"/>
              <a:buChar char="○"/>
            </a:pPr>
            <a:r>
              <a:rPr lang="en-GB" sz="1300">
                <a:highlight>
                  <a:srgbClr val="FFFFFF"/>
                </a:highlight>
              </a:rPr>
              <a:t>Winning Proof-of-Spacetime</a:t>
            </a:r>
            <a:endParaRPr sz="1300">
              <a:highlight>
                <a:srgbClr val="FFFFFF"/>
              </a:highlight>
            </a:endParaRPr>
          </a:p>
          <a:p>
            <a:pPr indent="-311150" lvl="1" marL="914400" rtl="0" algn="l">
              <a:lnSpc>
                <a:spcPct val="150000"/>
              </a:lnSpc>
              <a:spcBef>
                <a:spcPts val="0"/>
              </a:spcBef>
              <a:spcAft>
                <a:spcPts val="0"/>
              </a:spcAft>
              <a:buClr>
                <a:srgbClr val="000000"/>
              </a:buClr>
              <a:buSzPts val="1300"/>
              <a:buFont typeface="Arial"/>
              <a:buChar char="○"/>
            </a:pPr>
            <a:r>
              <a:rPr lang="en-GB" sz="1300">
                <a:highlight>
                  <a:srgbClr val="FFFFFF"/>
                </a:highlight>
              </a:rPr>
              <a:t>Window Proof-of-Spacetime</a:t>
            </a:r>
            <a:endParaRPr sz="1300">
              <a:highlight>
                <a:srgbClr val="FFFFFF"/>
              </a:highlight>
            </a:endParaRPr>
          </a:p>
          <a:p>
            <a:pPr indent="-311150" lvl="0" marL="457200" rtl="0" algn="l">
              <a:lnSpc>
                <a:spcPct val="150000"/>
              </a:lnSpc>
              <a:spcBef>
                <a:spcPts val="0"/>
              </a:spcBef>
              <a:spcAft>
                <a:spcPts val="0"/>
              </a:spcAft>
              <a:buClr>
                <a:srgbClr val="000000"/>
              </a:buClr>
              <a:buSzPts val="1300"/>
              <a:buFont typeface="Arial"/>
              <a:buChar char="●"/>
            </a:pPr>
            <a:r>
              <a:rPr lang="en-GB" sz="1300">
                <a:highlight>
                  <a:srgbClr val="FFFFFF"/>
                </a:highlight>
              </a:rPr>
              <a:t>Faults</a:t>
            </a:r>
            <a:endParaRPr sz="1300">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Filecoin Retrieval Market</a:t>
            </a:r>
            <a:endParaRPr b="1" sz="2600">
              <a:solidFill>
                <a:srgbClr val="1A1A1A"/>
              </a:solidFill>
              <a:latin typeface="Raleway"/>
              <a:ea typeface="Raleway"/>
              <a:cs typeface="Raleway"/>
              <a:sym typeface="Raleway"/>
            </a:endParaRPr>
          </a:p>
        </p:txBody>
      </p:sp>
      <p:sp>
        <p:nvSpPr>
          <p:cNvPr id="135" name="Google Shape;135;p21"/>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300">
                <a:solidFill>
                  <a:srgbClr val="1A1A1A"/>
                </a:solidFill>
              </a:rPr>
              <a:t>At scale, caching data at the edge via an open market can solve for the </a:t>
            </a:r>
            <a:r>
              <a:rPr lang="en-GB" sz="1300">
                <a:solidFill>
                  <a:srgbClr val="1A1A1A"/>
                </a:solidFill>
                <a:uFill>
                  <a:noFill/>
                </a:uFill>
                <a:hlinkClick r:id="rId3">
                  <a:extLst>
                    <a:ext uri="{A12FA001-AC4F-418D-AE19-62706E023703}">
                      <ahyp:hlinkClr val="tx"/>
                    </a:ext>
                  </a:extLst>
                </a:hlinkClick>
              </a:rPr>
              <a:t>speed of light problem </a:t>
            </a:r>
            <a:r>
              <a:rPr lang="en-GB" sz="1300">
                <a:solidFill>
                  <a:srgbClr val="1A1A1A"/>
                </a:solidFill>
              </a:rPr>
              <a:t>and result in performant delivery at lower costs than traditional infrastructure.</a:t>
            </a:r>
            <a:endParaRPr sz="1300">
              <a:solidFill>
                <a:srgbClr val="1A1A1A"/>
              </a:solidFill>
            </a:endParaRPr>
          </a:p>
          <a:p>
            <a:pPr indent="-298450" lvl="0" marL="457200" rtl="0" algn="l">
              <a:lnSpc>
                <a:spcPct val="150000"/>
              </a:lnSpc>
              <a:spcBef>
                <a:spcPts val="0"/>
              </a:spcBef>
              <a:spcAft>
                <a:spcPts val="0"/>
              </a:spcAft>
              <a:buClr>
                <a:srgbClr val="1A1A1A"/>
              </a:buClr>
              <a:buSzPts val="1100"/>
              <a:buFont typeface="Arial"/>
              <a:buAutoNum type="arabicPeriod"/>
            </a:pPr>
            <a:r>
              <a:rPr lang="en-GB" sz="1100">
                <a:solidFill>
                  <a:srgbClr val="1A1A1A"/>
                </a:solidFill>
              </a:rPr>
              <a:t>The magic of </a:t>
            </a:r>
            <a:r>
              <a:rPr b="1" lang="en-GB" sz="1100">
                <a:solidFill>
                  <a:srgbClr val="1A1A1A"/>
                </a:solidFill>
              </a:rPr>
              <a:t>content addressing</a:t>
            </a:r>
            <a:r>
              <a:rPr lang="en-GB" sz="1100">
                <a:solidFill>
                  <a:srgbClr val="1A1A1A"/>
                </a:solidFill>
              </a:rPr>
              <a:t> (using fingerprints of content as the canonical reference) means data is </a:t>
            </a:r>
            <a:r>
              <a:rPr b="1" lang="en-GB" sz="1100">
                <a:solidFill>
                  <a:srgbClr val="1A1A1A"/>
                </a:solidFill>
              </a:rPr>
              <a:t>verifiable</a:t>
            </a:r>
            <a:r>
              <a:rPr lang="en-GB" sz="1100">
                <a:solidFill>
                  <a:srgbClr val="1A1A1A"/>
                </a:solidFill>
              </a:rPr>
              <a:t>.</a:t>
            </a:r>
            <a:endParaRPr sz="1100">
              <a:solidFill>
                <a:srgbClr val="1A1A1A"/>
              </a:solidFill>
            </a:endParaRPr>
          </a:p>
          <a:p>
            <a:pPr indent="-298450" lvl="0" marL="457200" rtl="0" algn="l">
              <a:lnSpc>
                <a:spcPct val="150000"/>
              </a:lnSpc>
              <a:spcBef>
                <a:spcPts val="0"/>
              </a:spcBef>
              <a:spcAft>
                <a:spcPts val="0"/>
              </a:spcAft>
              <a:buClr>
                <a:srgbClr val="1A1A1A"/>
              </a:buClr>
              <a:buSzPts val="1100"/>
              <a:buFont typeface="Arial"/>
              <a:buAutoNum type="arabicPeriod"/>
            </a:pPr>
            <a:r>
              <a:rPr lang="en-GB" sz="1100">
                <a:solidFill>
                  <a:srgbClr val="1A1A1A"/>
                </a:solidFill>
              </a:rPr>
              <a:t>This maps neatly to building a permissionless CDN — meaning anyone can supply infrastructure and serve content — as end users can always verify that the content they receive back is the content they requested (even from an untrusted computer).</a:t>
            </a:r>
            <a:endParaRPr sz="1100">
              <a:solidFill>
                <a:srgbClr val="1A1A1A"/>
              </a:solidFill>
            </a:endParaRPr>
          </a:p>
          <a:p>
            <a:pPr indent="-298450" lvl="0" marL="457200" rtl="0" algn="l">
              <a:lnSpc>
                <a:spcPct val="150000"/>
              </a:lnSpc>
              <a:spcBef>
                <a:spcPts val="0"/>
              </a:spcBef>
              <a:spcAft>
                <a:spcPts val="0"/>
              </a:spcAft>
              <a:buClr>
                <a:srgbClr val="1A1A1A"/>
              </a:buClr>
              <a:buSzPts val="1100"/>
              <a:buFont typeface="Arial"/>
              <a:buAutoNum type="arabicPeriod"/>
            </a:pPr>
            <a:r>
              <a:rPr lang="en-GB" sz="1100">
                <a:solidFill>
                  <a:srgbClr val="1A1A1A"/>
                </a:solidFill>
              </a:rPr>
              <a:t>If anyone can supply infrastructure into this permissionless network, a CDN can be created from a market of edge-caching nodes (rather than centrally planning where to put these nodes) and use incentive mechanisms to bootstrap hardware — leading to the optimal tradeoff on performance and cost.</a:t>
            </a:r>
            <a:endParaRPr sz="1100">
              <a:solidFill>
                <a:srgbClr val="1A1A1A"/>
              </a:solidFill>
            </a:endParaRPr>
          </a:p>
          <a:p>
            <a:pPr indent="0" lvl="0" marL="0" rtl="0" algn="l">
              <a:lnSpc>
                <a:spcPct val="150000"/>
              </a:lnSpc>
              <a:spcBef>
                <a:spcPts val="0"/>
              </a:spcBef>
              <a:spcAft>
                <a:spcPts val="0"/>
              </a:spcAft>
              <a:buNone/>
            </a:pPr>
            <a:r>
              <a:t/>
            </a:r>
            <a:endParaRPr sz="1100">
              <a:solidFill>
                <a:srgbClr val="1A1A1A"/>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2"/>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The Role of Filecoin Retrieval Market</a:t>
            </a:r>
            <a:endParaRPr b="1" sz="2600">
              <a:solidFill>
                <a:srgbClr val="1A1A1A"/>
              </a:solidFill>
              <a:latin typeface="Raleway"/>
              <a:ea typeface="Raleway"/>
              <a:cs typeface="Raleway"/>
              <a:sym typeface="Raleway"/>
            </a:endParaRPr>
          </a:p>
        </p:txBody>
      </p:sp>
      <p:sp>
        <p:nvSpPr>
          <p:cNvPr id="141" name="Google Shape;141;p22"/>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1A1A1A"/>
                </a:solidFill>
                <a:latin typeface="Lato"/>
                <a:ea typeface="Lato"/>
                <a:cs typeface="Lato"/>
                <a:sym typeface="Lato"/>
              </a:rPr>
              <a:t>The retrieval market allows storage customers to request data retrieval from storage providers and pay tokens for fast and reliable data retrieval services.</a:t>
            </a:r>
            <a:endParaRPr sz="1100">
              <a:solidFill>
                <a:srgbClr val="1A1A1A"/>
              </a:solidFill>
              <a:latin typeface="Lato"/>
              <a:ea typeface="Lato"/>
              <a:cs typeface="Lato"/>
              <a:sym typeface="Lato"/>
            </a:endParaRPr>
          </a:p>
          <a:p>
            <a:pPr indent="0" lvl="0" marL="0" rtl="0" algn="l">
              <a:lnSpc>
                <a:spcPct val="150000"/>
              </a:lnSpc>
              <a:spcBef>
                <a:spcPts val="0"/>
              </a:spcBef>
              <a:spcAft>
                <a:spcPts val="0"/>
              </a:spcAft>
              <a:buNone/>
            </a:pPr>
            <a:r>
              <a:rPr lang="en-GB" sz="1100">
                <a:solidFill>
                  <a:srgbClr val="1A1A1A"/>
                </a:solidFill>
                <a:latin typeface="Lato"/>
                <a:ea typeface="Lato"/>
                <a:cs typeface="Lato"/>
                <a:sym typeface="Lato"/>
              </a:rPr>
              <a:t>Basic retrieval:</a:t>
            </a:r>
            <a:endParaRPr sz="1100">
              <a:solidFill>
                <a:srgbClr val="1A1A1A"/>
              </a:solidFill>
              <a:latin typeface="Lato"/>
              <a:ea typeface="Lato"/>
              <a:cs typeface="Lato"/>
              <a:sym typeface="Lato"/>
            </a:endParaRPr>
          </a:p>
          <a:p>
            <a:pPr indent="0" lvl="0" marL="0" rtl="0" algn="l">
              <a:lnSpc>
                <a:spcPct val="150000"/>
              </a:lnSpc>
              <a:spcBef>
                <a:spcPts val="0"/>
              </a:spcBef>
              <a:spcAft>
                <a:spcPts val="0"/>
              </a:spcAft>
              <a:buNone/>
            </a:pPr>
            <a:r>
              <a:rPr b="1" lang="en-GB" sz="1100">
                <a:solidFill>
                  <a:srgbClr val="1A1A1A"/>
                </a:solidFill>
                <a:latin typeface="Lato"/>
                <a:ea typeface="Lato"/>
                <a:cs typeface="Lato"/>
                <a:sym typeface="Lato"/>
              </a:rPr>
              <a:t>Lassie(</a:t>
            </a:r>
            <a:r>
              <a:rPr lang="en-GB" sz="1200">
                <a:highlight>
                  <a:srgbClr val="FFFFFF"/>
                </a:highlight>
              </a:rPr>
              <a:t>Lassie is a simple retrieval client for IPFS and Filecoin.</a:t>
            </a:r>
            <a:r>
              <a:rPr b="1" lang="en-GB" sz="1100">
                <a:solidFill>
                  <a:srgbClr val="1A1A1A"/>
                </a:solidFill>
                <a:latin typeface="Lato"/>
                <a:ea typeface="Lato"/>
                <a:cs typeface="Lato"/>
                <a:sym typeface="Lato"/>
              </a:rPr>
              <a:t>)</a:t>
            </a:r>
            <a:endParaRPr b="1" sz="1100">
              <a:solidFill>
                <a:srgbClr val="1A1A1A"/>
              </a:solidFill>
              <a:latin typeface="Lato"/>
              <a:ea typeface="Lato"/>
              <a:cs typeface="Lato"/>
              <a:sym typeface="Lato"/>
            </a:endParaRPr>
          </a:p>
          <a:p>
            <a:pPr indent="0" lvl="0" marL="0" rtl="0" algn="l">
              <a:lnSpc>
                <a:spcPct val="150000"/>
              </a:lnSpc>
              <a:spcBef>
                <a:spcPts val="0"/>
              </a:spcBef>
              <a:spcAft>
                <a:spcPts val="0"/>
              </a:spcAft>
              <a:buNone/>
            </a:pPr>
            <a:r>
              <a:rPr lang="en-GB" sz="1050">
                <a:highlight>
                  <a:srgbClr val="FBF7F0"/>
                </a:highlight>
                <a:latin typeface="Courier New"/>
                <a:ea typeface="Courier New"/>
                <a:cs typeface="Courier New"/>
                <a:sym typeface="Courier New"/>
              </a:rPr>
              <a:t>lassie fetch &lt;CID&gt;</a:t>
            </a:r>
            <a:endParaRPr sz="1100">
              <a:solidFill>
                <a:srgbClr val="1A1A1A"/>
              </a:solidFill>
              <a:latin typeface="Lato"/>
              <a:ea typeface="Lato"/>
              <a:cs typeface="Lato"/>
              <a:sym typeface="Lato"/>
            </a:endParaRPr>
          </a:p>
        </p:txBody>
      </p:sp>
      <p:pic>
        <p:nvPicPr>
          <p:cNvPr id="142" name="Google Shape;142;p22"/>
          <p:cNvPicPr preferRelativeResize="0"/>
          <p:nvPr/>
        </p:nvPicPr>
        <p:blipFill>
          <a:blip r:embed="rId3">
            <a:alphaModFix/>
          </a:blip>
          <a:stretch>
            <a:fillRect/>
          </a:stretch>
        </p:blipFill>
        <p:spPr>
          <a:xfrm>
            <a:off x="4513450" y="1309125"/>
            <a:ext cx="4630548" cy="2604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Retrieval Process</a:t>
            </a:r>
            <a:endParaRPr b="1" sz="2600">
              <a:solidFill>
                <a:srgbClr val="1A1A1A"/>
              </a:solidFill>
              <a:latin typeface="Raleway"/>
              <a:ea typeface="Raleway"/>
              <a:cs typeface="Raleway"/>
              <a:sym typeface="Raleway"/>
            </a:endParaRPr>
          </a:p>
        </p:txBody>
      </p:sp>
      <p:sp>
        <p:nvSpPr>
          <p:cNvPr id="148" name="Google Shape;148;p23"/>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1A1A1A"/>
              </a:buClr>
              <a:buSzPts val="1300"/>
              <a:buFont typeface="Arial"/>
              <a:buAutoNum type="arabicPeriod"/>
            </a:pPr>
            <a:r>
              <a:rPr lang="en-GB" sz="1300">
                <a:solidFill>
                  <a:srgbClr val="1A1A1A"/>
                </a:solidFill>
              </a:rPr>
              <a:t>Discovery</a:t>
            </a:r>
            <a:endParaRPr sz="1300">
              <a:solidFill>
                <a:srgbClr val="1A1A1A"/>
              </a:solidFill>
            </a:endParaRPr>
          </a:p>
          <a:p>
            <a:pPr indent="-311150" lvl="0" marL="457200" rtl="0" algn="l">
              <a:lnSpc>
                <a:spcPct val="150000"/>
              </a:lnSpc>
              <a:spcBef>
                <a:spcPts val="0"/>
              </a:spcBef>
              <a:spcAft>
                <a:spcPts val="0"/>
              </a:spcAft>
              <a:buClr>
                <a:srgbClr val="1A1A1A"/>
              </a:buClr>
              <a:buSzPts val="1300"/>
              <a:buFont typeface="Arial"/>
              <a:buAutoNum type="arabicPeriod"/>
            </a:pPr>
            <a:r>
              <a:rPr lang="en-GB" sz="1300">
                <a:solidFill>
                  <a:srgbClr val="1A1A1A"/>
                </a:solidFill>
              </a:rPr>
              <a:t>Payment channel setup</a:t>
            </a:r>
            <a:endParaRPr sz="1300">
              <a:solidFill>
                <a:srgbClr val="1A1A1A"/>
              </a:solidFill>
            </a:endParaRPr>
          </a:p>
          <a:p>
            <a:pPr indent="-311150" lvl="0" marL="457200" rtl="0" algn="l">
              <a:lnSpc>
                <a:spcPct val="150000"/>
              </a:lnSpc>
              <a:spcBef>
                <a:spcPts val="0"/>
              </a:spcBef>
              <a:spcAft>
                <a:spcPts val="0"/>
              </a:spcAft>
              <a:buClr>
                <a:srgbClr val="1A1A1A"/>
              </a:buClr>
              <a:buSzPts val="1300"/>
              <a:buFont typeface="Arial"/>
              <a:buAutoNum type="arabicPeriod"/>
            </a:pPr>
            <a:r>
              <a:rPr lang="en-GB" sz="1300">
                <a:solidFill>
                  <a:srgbClr val="1A1A1A"/>
                </a:solidFill>
              </a:rPr>
              <a:t>Data transfer with payment</a:t>
            </a:r>
            <a:endParaRPr sz="1500">
              <a:solidFill>
                <a:srgbClr val="1D1D1F"/>
              </a:solidFill>
              <a:highlight>
                <a:srgbClr val="FFFFFF"/>
              </a:highlight>
            </a:endParaRPr>
          </a:p>
        </p:txBody>
      </p:sp>
      <p:pic>
        <p:nvPicPr>
          <p:cNvPr id="149" name="Google Shape;149;p23"/>
          <p:cNvPicPr preferRelativeResize="0"/>
          <p:nvPr/>
        </p:nvPicPr>
        <p:blipFill>
          <a:blip r:embed="rId3">
            <a:alphaModFix/>
          </a:blip>
          <a:stretch>
            <a:fillRect/>
          </a:stretch>
        </p:blipFill>
        <p:spPr>
          <a:xfrm>
            <a:off x="4513450" y="1309125"/>
            <a:ext cx="4630548" cy="2604675"/>
          </a:xfrm>
          <a:prstGeom prst="rect">
            <a:avLst/>
          </a:prstGeom>
          <a:noFill/>
          <a:ln>
            <a:noFill/>
          </a:ln>
        </p:spPr>
      </p:pic>
      <p:pic>
        <p:nvPicPr>
          <p:cNvPr id="150" name="Google Shape;150;p23"/>
          <p:cNvPicPr preferRelativeResize="0"/>
          <p:nvPr/>
        </p:nvPicPr>
        <p:blipFill>
          <a:blip r:embed="rId4">
            <a:alphaModFix/>
          </a:blip>
          <a:stretch>
            <a:fillRect/>
          </a:stretch>
        </p:blipFill>
        <p:spPr>
          <a:xfrm>
            <a:off x="4513449" y="645573"/>
            <a:ext cx="4630550" cy="32682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4"/>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Data Security And Reliability</a:t>
            </a:r>
            <a:endParaRPr b="1" sz="2600">
              <a:solidFill>
                <a:srgbClr val="1A1A1A"/>
              </a:solidFill>
              <a:latin typeface="Raleway"/>
              <a:ea typeface="Raleway"/>
              <a:cs typeface="Raleway"/>
              <a:sym typeface="Raleway"/>
            </a:endParaRPr>
          </a:p>
        </p:txBody>
      </p:sp>
      <p:sp>
        <p:nvSpPr>
          <p:cNvPr id="156" name="Google Shape;156;p24"/>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1600"/>
              </a:spcAft>
              <a:buNone/>
            </a:pPr>
            <a:r>
              <a:rPr lang="en-GB" sz="1100">
                <a:solidFill>
                  <a:srgbClr val="2A2A2A"/>
                </a:solidFill>
              </a:rPr>
              <a:t>Data security, reliability and integrity are ensured through </a:t>
            </a:r>
            <a:r>
              <a:rPr b="1" lang="en-GB" sz="1100">
                <a:solidFill>
                  <a:srgbClr val="2A2A2A"/>
                </a:solidFill>
              </a:rPr>
              <a:t>blockchain</a:t>
            </a:r>
            <a:r>
              <a:rPr lang="en-GB" sz="1100">
                <a:solidFill>
                  <a:srgbClr val="2A2A2A"/>
                </a:solidFill>
              </a:rPr>
              <a:t> and </a:t>
            </a:r>
            <a:r>
              <a:rPr b="1" lang="en-GB" sz="1100">
                <a:solidFill>
                  <a:srgbClr val="2A2A2A"/>
                </a:solidFill>
              </a:rPr>
              <a:t>smart contracts</a:t>
            </a:r>
            <a:r>
              <a:rPr lang="en-GB" sz="1100">
                <a:solidFill>
                  <a:srgbClr val="2A2A2A"/>
                </a:solidFill>
              </a:rPr>
              <a:t>. The storage provider submits the </a:t>
            </a:r>
            <a:r>
              <a:rPr b="1" lang="en-GB" sz="1100">
                <a:solidFill>
                  <a:srgbClr val="2A2A2A"/>
                </a:solidFill>
              </a:rPr>
              <a:t>storage certificate</a:t>
            </a:r>
            <a:r>
              <a:rPr lang="en-GB" sz="1100">
                <a:solidFill>
                  <a:srgbClr val="2A2A2A"/>
                </a:solidFill>
              </a:rPr>
              <a:t> to verify the validity of its storage, so as to ensure that the storage customer obtains the correct data.</a:t>
            </a:r>
            <a:endParaRPr sz="1100">
              <a:solidFill>
                <a:srgbClr val="595959"/>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Filecoin Incentive</a:t>
            </a:r>
            <a:endParaRPr b="1" sz="2600">
              <a:solidFill>
                <a:srgbClr val="1A1A1A"/>
              </a:solidFill>
              <a:latin typeface="Raleway"/>
              <a:ea typeface="Raleway"/>
              <a:cs typeface="Raleway"/>
              <a:sym typeface="Raleway"/>
            </a:endParaRPr>
          </a:p>
        </p:txBody>
      </p:sp>
      <p:sp>
        <p:nvSpPr>
          <p:cNvPr id="162" name="Google Shape;162;p25"/>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100">
                <a:solidFill>
                  <a:srgbClr val="2A2A2A"/>
                </a:solidFill>
              </a:rPr>
              <a:t>Filecoin incentive</a:t>
            </a:r>
            <a:r>
              <a:rPr lang="en-GB" sz="1100">
                <a:solidFill>
                  <a:srgbClr val="2A2A2A"/>
                </a:solidFill>
              </a:rPr>
              <a:t>: Storage Provider Rewards, Retrieval Provider Rewards, Miner Competition and Ranking, Smart Contract Execution, Data Verification and Proofs, Punishment Mechanisms.</a:t>
            </a:r>
            <a:endParaRPr sz="1100">
              <a:solidFill>
                <a:srgbClr val="2A2A2A"/>
              </a:solidFill>
            </a:endParaRPr>
          </a:p>
          <a:p>
            <a:pPr indent="0" lvl="0" marL="0" rtl="0" algn="l">
              <a:lnSpc>
                <a:spcPct val="150000"/>
              </a:lnSpc>
              <a:spcBef>
                <a:spcPts val="0"/>
              </a:spcBef>
              <a:spcAft>
                <a:spcPts val="0"/>
              </a:spcAft>
              <a:buNone/>
            </a:pPr>
            <a:r>
              <a:t/>
            </a:r>
            <a:endParaRPr sz="1100">
              <a:solidFill>
                <a:srgbClr val="2A2A2A"/>
              </a:solidFill>
            </a:endParaRPr>
          </a:p>
          <a:p>
            <a:pPr indent="0" lvl="0" marL="0" rtl="0" algn="l">
              <a:lnSpc>
                <a:spcPct val="150000"/>
              </a:lnSpc>
              <a:spcBef>
                <a:spcPts val="0"/>
              </a:spcBef>
              <a:spcAft>
                <a:spcPts val="0"/>
              </a:spcAft>
              <a:buNone/>
            </a:pPr>
            <a:r>
              <a:rPr b="1" lang="en-GB" sz="1100">
                <a:solidFill>
                  <a:srgbClr val="2A2A2A"/>
                </a:solidFill>
              </a:rPr>
              <a:t>Retrieval Provider Rewards</a:t>
            </a:r>
            <a:r>
              <a:rPr lang="en-GB" sz="1100">
                <a:solidFill>
                  <a:srgbClr val="2A2A2A"/>
                </a:solidFill>
              </a:rPr>
              <a:t>: Retrieval providers earn rewards by responding to retrieval requests and delivering data efficiently. Their rewards are determined by the quality of their retrieval services and response times. Successful and timely retrieval of requested data leads to token rewards for retrieval providers.</a:t>
            </a:r>
            <a:endParaRPr sz="1200">
              <a:solidFill>
                <a:srgbClr val="374151"/>
              </a:solidFill>
              <a:highlight>
                <a:srgbClr val="F7F7F8"/>
              </a:highlight>
            </a:endParaRPr>
          </a:p>
          <a:p>
            <a:pPr indent="0" lvl="0" marL="0" rtl="0" algn="l">
              <a:lnSpc>
                <a:spcPct val="115000"/>
              </a:lnSpc>
              <a:spcBef>
                <a:spcPts val="0"/>
              </a:spcBef>
              <a:spcAft>
                <a:spcPts val="1600"/>
              </a:spcAft>
              <a:buNone/>
            </a:pPr>
            <a:r>
              <a:t/>
            </a:r>
            <a:endParaRPr sz="1200">
              <a:solidFill>
                <a:srgbClr val="374151"/>
              </a:solidFill>
              <a:highlight>
                <a:srgbClr val="F7F7F8"/>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66" name="Shape 166"/>
        <p:cNvGrpSpPr/>
        <p:nvPr/>
      </p:nvGrpSpPr>
      <p:grpSpPr>
        <a:xfrm>
          <a:off x="0" y="0"/>
          <a:ext cx="0" cy="0"/>
          <a:chOff x="0" y="0"/>
          <a:chExt cx="0" cy="0"/>
        </a:xfrm>
      </p:grpSpPr>
      <p:sp>
        <p:nvSpPr>
          <p:cNvPr id="167" name="Google Shape;167;p26"/>
          <p:cNvSpPr txBox="1"/>
          <p:nvPr>
            <p:ph type="title"/>
          </p:nvPr>
        </p:nvSpPr>
        <p:spPr>
          <a:xfrm>
            <a:off x="729450" y="7890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Conclusion</a:t>
            </a:r>
            <a:endParaRPr sz="2600"/>
          </a:p>
        </p:txBody>
      </p:sp>
      <p:sp>
        <p:nvSpPr>
          <p:cNvPr id="168" name="Google Shape;168;p26"/>
          <p:cNvSpPr txBox="1"/>
          <p:nvPr>
            <p:ph idx="4294967295" type="body"/>
          </p:nvPr>
        </p:nvSpPr>
        <p:spPr>
          <a:xfrm>
            <a:off x="721250" y="1431750"/>
            <a:ext cx="70320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The Filecoin retrieval market is a crucial component of the network, facilitating efficient and reliable data access. Retrieval providers compete to fulfill user requests, offering fast and secure retrieval services. Through market-driven pricing and incentives, Filecoin ensures users can access their stored data quickly and seamlessly, leveraging its decentralized infrastructure and smart contracts for a robust and user-centric retrieval experience.</a:t>
            </a:r>
            <a:endParaRPr sz="1800">
              <a:solidFill>
                <a:schemeClr val="lt1"/>
              </a:solidFill>
            </a:endParaRPr>
          </a:p>
          <a:p>
            <a:pPr indent="0" lvl="0" marL="0" rtl="0" algn="l">
              <a:spcBef>
                <a:spcPts val="0"/>
              </a:spcBef>
              <a:spcAft>
                <a:spcPts val="0"/>
              </a:spcAft>
              <a:buNone/>
            </a:pPr>
            <a:r>
              <a:t/>
            </a:r>
            <a:endParaRPr sz="18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